
<file path=[Content_Types].xml><?xml version="1.0" encoding="utf-8"?>
<Types xmlns="http://schemas.openxmlformats.org/package/2006/content-types">
  <Default Extension="tmp" ContentType="image/png"/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20"/>
  </p:notesMasterIdLst>
  <p:sldIdLst>
    <p:sldId id="256" r:id="rId2"/>
    <p:sldId id="264" r:id="rId3"/>
    <p:sldId id="265" r:id="rId4"/>
    <p:sldId id="275" r:id="rId5"/>
    <p:sldId id="277" r:id="rId6"/>
    <p:sldId id="257" r:id="rId7"/>
    <p:sldId id="258" r:id="rId8"/>
    <p:sldId id="269" r:id="rId9"/>
    <p:sldId id="294" r:id="rId10"/>
    <p:sldId id="274" r:id="rId11"/>
    <p:sldId id="276" r:id="rId12"/>
    <p:sldId id="271" r:id="rId13"/>
    <p:sldId id="278" r:id="rId14"/>
    <p:sldId id="293" r:id="rId15"/>
    <p:sldId id="279" r:id="rId16"/>
    <p:sldId id="281" r:id="rId17"/>
    <p:sldId id="280" r:id="rId18"/>
    <p:sldId id="272" r:id="rId19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8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9000ds\Business$\Impasse%202016.2017\Funding%20sprea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fs9000ds\Business$\2018-19\18-19%20Analysis\District%20Comparis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949783932371333"/>
          <c:y val="0.14215355511707994"/>
          <c:w val="0.84243503937007869"/>
          <c:h val="0.72088764946048411"/>
        </c:manualLayout>
      </c:layout>
      <c:lineChart>
        <c:grouping val="standard"/>
        <c:varyColors val="0"/>
        <c:ser>
          <c:idx val="0"/>
          <c:order val="0"/>
          <c:tx>
            <c:strRef>
              <c:f>Data!$A$20</c:f>
              <c:strCache>
                <c:ptCount val="1"/>
                <c:pt idx="0">
                  <c:v>Transportation Revenue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Data!$B$1:$M$1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Data!$B$20:$M$20</c:f>
              <c:numCache>
                <c:formatCode>#,##0</c:formatCode>
                <c:ptCount val="12"/>
                <c:pt idx="0">
                  <c:v>19438193</c:v>
                </c:pt>
                <c:pt idx="1">
                  <c:v>21015133</c:v>
                </c:pt>
                <c:pt idx="2">
                  <c:v>22951953</c:v>
                </c:pt>
                <c:pt idx="3">
                  <c:v>23305210</c:v>
                </c:pt>
                <c:pt idx="4">
                  <c:v>22278712</c:v>
                </c:pt>
                <c:pt idx="5">
                  <c:v>20106527</c:v>
                </c:pt>
                <c:pt idx="6">
                  <c:v>20184371</c:v>
                </c:pt>
                <c:pt idx="7">
                  <c:v>20562096</c:v>
                </c:pt>
                <c:pt idx="8">
                  <c:v>20751526</c:v>
                </c:pt>
                <c:pt idx="9">
                  <c:v>20404562</c:v>
                </c:pt>
                <c:pt idx="10">
                  <c:v>21098521</c:v>
                </c:pt>
                <c:pt idx="11">
                  <c:v>21800644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74-48C8-8695-65E00A5AFA41}"/>
            </c:ext>
          </c:extLst>
        </c:ser>
        <c:ser>
          <c:idx val="1"/>
          <c:order val="1"/>
          <c:tx>
            <c:strRef>
              <c:f>Data!$A$21</c:f>
              <c:strCache>
                <c:ptCount val="1"/>
                <c:pt idx="0">
                  <c:v>Transportation Expense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Data!$B$1:$M$1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Data!$B$21:$M$21</c:f>
              <c:numCache>
                <c:formatCode>#,##0</c:formatCode>
                <c:ptCount val="12"/>
                <c:pt idx="0">
                  <c:v>25051014</c:v>
                </c:pt>
                <c:pt idx="1">
                  <c:v>27806813</c:v>
                </c:pt>
                <c:pt idx="2">
                  <c:v>28524183</c:v>
                </c:pt>
                <c:pt idx="3">
                  <c:v>31951155</c:v>
                </c:pt>
                <c:pt idx="4">
                  <c:v>30957047</c:v>
                </c:pt>
                <c:pt idx="5">
                  <c:v>32138148</c:v>
                </c:pt>
                <c:pt idx="6">
                  <c:v>38421746</c:v>
                </c:pt>
                <c:pt idx="7">
                  <c:v>36516796</c:v>
                </c:pt>
                <c:pt idx="8">
                  <c:v>33303202</c:v>
                </c:pt>
                <c:pt idx="9">
                  <c:v>36472309</c:v>
                </c:pt>
                <c:pt idx="10">
                  <c:v>38498238</c:v>
                </c:pt>
                <c:pt idx="11">
                  <c:v>36366994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74-48C8-8695-65E00A5AF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</a:ln>
            <a:effectLst/>
          </c:spPr>
        </c:hiLowLines>
        <c:smooth val="0"/>
        <c:axId val="241500736"/>
        <c:axId val="241622944"/>
      </c:lineChart>
      <c:catAx>
        <c:axId val="24150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622944"/>
        <c:crosses val="autoZero"/>
        <c:auto val="1"/>
        <c:lblAlgn val="ctr"/>
        <c:lblOffset val="100"/>
        <c:noMultiLvlLbl val="0"/>
      </c:catAx>
      <c:valAx>
        <c:axId val="241622944"/>
        <c:scaling>
          <c:orientation val="minMax"/>
          <c:max val="40000000"/>
          <c:min val="18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50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C00000"/>
                </a:solidFill>
              </a:rPr>
              <a:t>Dollar Spread Between State Funding Average and Polk Funding (Per Student)</a:t>
            </a:r>
          </a:p>
        </c:rich>
      </c:tx>
      <c:layout>
        <c:manualLayout>
          <c:xMode val="edge"/>
          <c:yMode val="edge"/>
          <c:x val="0.17342269197838861"/>
          <c:y val="1.17290443044706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567446661196323E-2"/>
          <c:y val="0.14389838575877498"/>
          <c:w val="0.89136656076315779"/>
          <c:h val="0.73035472191992257"/>
        </c:manualLayout>
      </c:layout>
      <c:lineChart>
        <c:grouping val="standard"/>
        <c:varyColors val="0"/>
        <c:ser>
          <c:idx val="6"/>
          <c:order val="0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6729585764480337E-2"/>
                  <c:y val="-4.14507772020726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DA5-4242-A179-ED4A7A358209}"/>
                </c:ext>
              </c:extLst>
            </c:dLbl>
            <c:dLbl>
              <c:idx val="1"/>
              <c:layout>
                <c:manualLayout>
                  <c:x val="-4.5967467355610435E-2"/>
                  <c:y val="3.1088082901554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DA5-4242-A179-ED4A7A358209}"/>
                </c:ext>
              </c:extLst>
            </c:dLbl>
            <c:dLbl>
              <c:idx val="2"/>
              <c:layout>
                <c:manualLayout>
                  <c:x val="-4.0048119173724243E-2"/>
                  <c:y val="3.79965457685664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DA5-4242-A179-ED4A7A358209}"/>
                </c:ext>
              </c:extLst>
            </c:dLbl>
            <c:dLbl>
              <c:idx val="3"/>
              <c:layout>
                <c:manualLayout>
                  <c:x val="-5.0406978492025079E-2"/>
                  <c:y val="-3.10880829015544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DA5-4242-A179-ED4A7A358209}"/>
                </c:ext>
              </c:extLst>
            </c:dLbl>
            <c:dLbl>
              <c:idx val="4"/>
              <c:layout>
                <c:manualLayout>
                  <c:x val="-4.8512787073821499E-2"/>
                  <c:y val="-7.25388601036269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DA5-4242-A179-ED4A7A358209}"/>
                </c:ext>
              </c:extLst>
            </c:dLbl>
            <c:dLbl>
              <c:idx val="5"/>
              <c:layout>
                <c:manualLayout>
                  <c:x val="-3.9633764800992212E-2"/>
                  <c:y val="-3.10880829015544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DA5-4242-A179-ED4A7A358209}"/>
                </c:ext>
              </c:extLst>
            </c:dLbl>
            <c:dLbl>
              <c:idx val="6"/>
              <c:layout>
                <c:manualLayout>
                  <c:x val="-2.8209422809951923E-2"/>
                  <c:y val="-5.52677029360967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DA5-4242-A179-ED4A7A358209}"/>
                </c:ext>
              </c:extLst>
            </c:dLbl>
            <c:dLbl>
              <c:idx val="7"/>
              <c:layout>
                <c:manualLayout>
                  <c:x val="-5.0406978492025134E-2"/>
                  <c:y val="3.10880829015544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DA5-4242-A179-ED4A7A358209}"/>
                </c:ext>
              </c:extLst>
            </c:dLbl>
            <c:dLbl>
              <c:idx val="8"/>
              <c:layout>
                <c:manualLayout>
                  <c:x val="-4.0048119173724243E-2"/>
                  <c:y val="-4.83592400690846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DA5-4242-A179-ED4A7A358209}"/>
                </c:ext>
              </c:extLst>
            </c:dLbl>
            <c:dLbl>
              <c:idx val="9"/>
              <c:layout>
                <c:manualLayout>
                  <c:x val="-3.1169096900894963E-2"/>
                  <c:y val="-3.10880829015544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DA5-4242-A179-ED4A7A358209}"/>
                </c:ext>
              </c:extLst>
            </c:dLbl>
            <c:dLbl>
              <c:idx val="10"/>
              <c:layout>
                <c:manualLayout>
                  <c:x val="-4.0048119173724243E-2"/>
                  <c:y val="2.76338514680483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DA5-4242-A179-ED4A7A358209}"/>
                </c:ext>
              </c:extLst>
            </c:dLbl>
            <c:dLbl>
              <c:idx val="11"/>
              <c:layout>
                <c:manualLayout>
                  <c:x val="-4.0048119173724354E-2"/>
                  <c:y val="-4.1450777202072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DA5-4242-A179-ED4A7A358209}"/>
                </c:ext>
              </c:extLst>
            </c:dLbl>
            <c:dLbl>
              <c:idx val="12"/>
              <c:layout>
                <c:manualLayout>
                  <c:x val="-8.1483556446927674E-2"/>
                  <c:y val="1.3816925734024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DA5-4242-A179-ED4A7A358209}"/>
                </c:ext>
              </c:extLst>
            </c:dLbl>
            <c:dLbl>
              <c:idx val="13"/>
              <c:layout>
                <c:manualLayout>
                  <c:x val="-4.3007793264667339E-2"/>
                  <c:y val="-9.32642487046632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DA5-4242-A179-ED4A7A358209}"/>
                </c:ext>
              </c:extLst>
            </c:dLbl>
            <c:dLbl>
              <c:idx val="14"/>
              <c:layout>
                <c:manualLayout>
                  <c:x val="-3.8568282128252702E-2"/>
                  <c:y val="2.41796200345423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DA5-4242-A179-ED4A7A358209}"/>
                </c:ext>
              </c:extLst>
            </c:dLbl>
            <c:dLbl>
              <c:idx val="15"/>
              <c:layout>
                <c:manualLayout>
                  <c:x val="-4.4487630310138887E-2"/>
                  <c:y val="-2.76338514680484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7DA5-4242-A179-ED4A7A358209}"/>
                </c:ext>
              </c:extLst>
            </c:dLbl>
            <c:dLbl>
              <c:idx val="16"/>
              <c:layout>
                <c:manualLayout>
                  <c:x val="-1.7758044545658568E-2"/>
                  <c:y val="2.41796200345423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7DA5-4242-A179-ED4A7A358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Sheet1!$A$4:$A$20</c:f>
              <c:strCache>
                <c:ptCount val="17"/>
                <c:pt idx="0">
                  <c:v>2001-02</c:v>
                </c:pt>
                <c:pt idx="1">
                  <c:v>2002-03</c:v>
                </c:pt>
                <c:pt idx="2">
                  <c:v>2003-04</c:v>
                </c:pt>
                <c:pt idx="3">
                  <c:v>2004-05</c:v>
                </c:pt>
                <c:pt idx="4">
                  <c:v>2005-06</c:v>
                </c:pt>
                <c:pt idx="5">
                  <c:v>2006-07</c:v>
                </c:pt>
                <c:pt idx="6">
                  <c:v>2007-08</c:v>
                </c:pt>
                <c:pt idx="7">
                  <c:v>2008-09</c:v>
                </c:pt>
                <c:pt idx="8">
                  <c:v>2009-10</c:v>
                </c:pt>
                <c:pt idx="9">
                  <c:v>2010-11</c:v>
                </c:pt>
                <c:pt idx="10">
                  <c:v>2011-12</c:v>
                </c:pt>
                <c:pt idx="11">
                  <c:v>2012-13</c:v>
                </c:pt>
                <c:pt idx="12">
                  <c:v>2013-14</c:v>
                </c:pt>
                <c:pt idx="13">
                  <c:v>2014-15</c:v>
                </c:pt>
                <c:pt idx="14">
                  <c:v>2015-16</c:v>
                </c:pt>
                <c:pt idx="15">
                  <c:v>2016-17</c:v>
                </c:pt>
                <c:pt idx="16">
                  <c:v>2017-18</c:v>
                </c:pt>
              </c:strCache>
            </c:strRef>
          </c:cat>
          <c:val>
            <c:numRef>
              <c:f>Sheet1!$H$4:$H$20</c:f>
              <c:numCache>
                <c:formatCode>_("$"* #,##0.00_);_("$"* \(#,##0.00\);_("$"* "-"??_);_(@_)</c:formatCode>
                <c:ptCount val="17"/>
                <c:pt idx="0">
                  <c:v>-114.93581808893759</c:v>
                </c:pt>
                <c:pt idx="1">
                  <c:v>-129.31359289965349</c:v>
                </c:pt>
                <c:pt idx="2">
                  <c:v>-158.49747942756585</c:v>
                </c:pt>
                <c:pt idx="3">
                  <c:v>-113.04521494418077</c:v>
                </c:pt>
                <c:pt idx="4">
                  <c:v>-92.203314397080248</c:v>
                </c:pt>
                <c:pt idx="5">
                  <c:v>-50</c:v>
                </c:pt>
                <c:pt idx="6">
                  <c:v>-187.99536108798384</c:v>
                </c:pt>
                <c:pt idx="7">
                  <c:v>-228.79241516451293</c:v>
                </c:pt>
                <c:pt idx="8">
                  <c:v>-159.64000000000033</c:v>
                </c:pt>
                <c:pt idx="9">
                  <c:v>-173.07013313492826</c:v>
                </c:pt>
                <c:pt idx="10">
                  <c:v>-190.73545909778022</c:v>
                </c:pt>
                <c:pt idx="11">
                  <c:v>-187.043482980921</c:v>
                </c:pt>
                <c:pt idx="12">
                  <c:v>-254.75312696088895</c:v>
                </c:pt>
                <c:pt idx="13">
                  <c:v>-324.28197577170886</c:v>
                </c:pt>
                <c:pt idx="14">
                  <c:v>-362.92000000000007</c:v>
                </c:pt>
                <c:pt idx="15">
                  <c:v>-201.01000000000022</c:v>
                </c:pt>
                <c:pt idx="16">
                  <c:v>-298.82999999999993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7DA5-4242-A179-ED4A7A35820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15838720"/>
        <c:axId val="215839112"/>
      </c:lineChart>
      <c:dateAx>
        <c:axId val="215838720"/>
        <c:scaling>
          <c:orientation val="minMax"/>
        </c:scaling>
        <c:delete val="0"/>
        <c:axPos val="b"/>
        <c:numFmt formatCode="m/d/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839112"/>
        <c:crosses val="autoZero"/>
        <c:auto val="0"/>
        <c:lblOffset val="100"/>
        <c:baseTimeUnit val="days"/>
      </c:dateAx>
      <c:valAx>
        <c:axId val="215839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838720"/>
        <c:crosses val="autoZero"/>
        <c:crossBetween val="midCat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16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baseline="0" dirty="0"/>
              <a:t>Funding per Student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16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218289273050691E-2"/>
          <c:y val="0.13707626135275822"/>
          <c:w val="0.89029257374424819"/>
          <c:h val="0.8036566799235717"/>
        </c:manualLayout>
      </c:layout>
      <c:lineChart>
        <c:grouping val="standard"/>
        <c:varyColors val="0"/>
        <c:ser>
          <c:idx val="0"/>
          <c:order val="0"/>
          <c:tx>
            <c:strRef>
              <c:f>Totals!$D$3</c:f>
              <c:strCache>
                <c:ptCount val="1"/>
                <c:pt idx="0">
                  <c:v>Funding per Student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Totals!$B$10:$B$22</c:f>
              <c:strCache>
                <c:ptCount val="13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</c:strCache>
            </c:strRef>
          </c:cat>
          <c:val>
            <c:numRef>
              <c:f>Totals!$D$10:$D$22</c:f>
              <c:numCache>
                <c:formatCode>_("$"* #,##0_);_("$"* \(#,##0\);_("$"* "-"??_);_(@_)</c:formatCode>
                <c:ptCount val="13"/>
                <c:pt idx="0">
                  <c:v>6626.66</c:v>
                </c:pt>
                <c:pt idx="1">
                  <c:v>6960.0046389120162</c:v>
                </c:pt>
                <c:pt idx="2">
                  <c:v>6642.2075848354871</c:v>
                </c:pt>
                <c:pt idx="3">
                  <c:v>6765.36</c:v>
                </c:pt>
                <c:pt idx="4">
                  <c:v>6767.9298668650717</c:v>
                </c:pt>
                <c:pt idx="5">
                  <c:v>6107.2645409022198</c:v>
                </c:pt>
                <c:pt idx="6">
                  <c:v>6259.956517019079</c:v>
                </c:pt>
                <c:pt idx="7">
                  <c:v>6605.2468730391101</c:v>
                </c:pt>
                <c:pt idx="8">
                  <c:v>6702.7180242282911</c:v>
                </c:pt>
                <c:pt idx="9">
                  <c:v>6863.08</c:v>
                </c:pt>
                <c:pt idx="10">
                  <c:v>6936.99</c:v>
                </c:pt>
                <c:pt idx="11">
                  <c:v>7007</c:v>
                </c:pt>
                <c:pt idx="12">
                  <c:v>7150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CC-4313-B5DD-31128D7550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5661744"/>
        <c:axId val="435663056"/>
      </c:lineChart>
      <c:catAx>
        <c:axId val="43566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220000" spcFirstLastPara="1" vertOverflow="ellipsis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663056"/>
        <c:crosses val="autoZero"/>
        <c:auto val="1"/>
        <c:lblAlgn val="ctr"/>
        <c:lblOffset val="100"/>
        <c:noMultiLvlLbl val="0"/>
      </c:catAx>
      <c:valAx>
        <c:axId val="435663056"/>
        <c:scaling>
          <c:orientation val="minMax"/>
          <c:max val="10500"/>
          <c:min val="5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66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80" baseline="0"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School</a:t>
            </a:r>
            <a:r>
              <a:rPr lang="en-US" sz="2400" baseline="0" dirty="0">
                <a:solidFill>
                  <a:schemeClr val="accent5">
                    <a:lumMod val="50000"/>
                  </a:schemeClr>
                </a:solidFill>
              </a:rPr>
              <a:t> Taxable Value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314941575061419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Data!$D$1:$O$1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Data!$D$36:$O$36</c:f>
              <c:numCache>
                <c:formatCode>#,##0</c:formatCode>
                <c:ptCount val="12"/>
                <c:pt idx="0">
                  <c:v>30014236274</c:v>
                </c:pt>
                <c:pt idx="1">
                  <c:v>35357641301</c:v>
                </c:pt>
                <c:pt idx="2">
                  <c:v>36847154973</c:v>
                </c:pt>
                <c:pt idx="3">
                  <c:v>32866327111</c:v>
                </c:pt>
                <c:pt idx="4">
                  <c:v>29784001684</c:v>
                </c:pt>
                <c:pt idx="5">
                  <c:v>26594668442</c:v>
                </c:pt>
                <c:pt idx="6">
                  <c:v>25439084096</c:v>
                </c:pt>
                <c:pt idx="7">
                  <c:v>26508634849</c:v>
                </c:pt>
                <c:pt idx="8">
                  <c:v>27985171909</c:v>
                </c:pt>
                <c:pt idx="9">
                  <c:v>29712137509</c:v>
                </c:pt>
                <c:pt idx="10">
                  <c:v>31533386811</c:v>
                </c:pt>
                <c:pt idx="11" formatCode="#,##0.000">
                  <c:v>33583056953.715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12-462B-BD7D-8835CDEE78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4985920"/>
        <c:axId val="314986248"/>
      </c:lineChart>
      <c:catAx>
        <c:axId val="31498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986248"/>
        <c:crosses val="autoZero"/>
        <c:auto val="1"/>
        <c:lblAlgn val="ctr"/>
        <c:lblOffset val="100"/>
        <c:noMultiLvlLbl val="0"/>
      </c:catAx>
      <c:valAx>
        <c:axId val="314986248"/>
        <c:scaling>
          <c:orientation val="minMax"/>
          <c:min val="20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98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General Fund Expense by Type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342-454F-88E6-4AB11B176D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342-454F-88E6-4AB11B176D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342-454F-88E6-4AB11B176D5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'District comparisons'!$R$6:$R$9</c:f>
              <c:strCache>
                <c:ptCount val="3"/>
                <c:pt idx="0">
                  <c:v>Instruction, Transportation, Counseling</c:v>
                </c:pt>
                <c:pt idx="1">
                  <c:v>Operating and Maintenance</c:v>
                </c:pt>
                <c:pt idx="2">
                  <c:v>Administration</c:v>
                </c:pt>
              </c:strCache>
            </c:strRef>
          </c:cat>
          <c:val>
            <c:numRef>
              <c:f>'District comparisons'!$Q$6:$Q$8</c:f>
              <c:numCache>
                <c:formatCode>General</c:formatCode>
                <c:ptCount val="3"/>
                <c:pt idx="0">
                  <c:v>79</c:v>
                </c:pt>
                <c:pt idx="1">
                  <c:v>18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342-454F-88E6-4AB11B176D5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5702245713215168"/>
          <c:y val="0.2436695966457649"/>
          <c:w val="0.34146591127936643"/>
          <c:h val="0.6039469959938289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0.37188</cdr:x>
      <cdr:y>0.51389</cdr:y>
    </cdr:from>
    <cdr:to>
      <cdr:x>0.57188</cdr:x>
      <cdr:y>0.84722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00213" y="1409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0.28646</cdr:x>
      <cdr:y>0.44792</cdr:y>
    </cdr:from>
    <cdr:to>
      <cdr:x>0.80521</cdr:x>
      <cdr:y>0.59722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09687" y="1228725"/>
          <a:ext cx="2371725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0.27913</cdr:x>
      <cdr:y>0.55308</cdr:y>
    </cdr:from>
    <cdr:to>
      <cdr:x>0.94684</cdr:x>
      <cdr:y>0.88294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67389" y="2466421"/>
          <a:ext cx="6619849" cy="14709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Average underfunding</a:t>
          </a:r>
          <a:r>
            <a:rPr lang="en-US" sz="1600" baseline="0" dirty="0"/>
            <a:t> per year = $11,842,516  </a:t>
          </a:r>
          <a:r>
            <a:rPr lang="en-US" sz="1600" baseline="0" dirty="0" smtClean="0"/>
            <a:t>--  10 year loss =  </a:t>
          </a:r>
          <a:r>
            <a:rPr lang="en-US" sz="1600" baseline="0" dirty="0"/>
            <a:t>$</a:t>
          </a:r>
          <a:r>
            <a:rPr lang="en-US" sz="1600" baseline="0" dirty="0" smtClean="0"/>
            <a:t>118,425,160 </a:t>
          </a:r>
          <a:endParaRPr lang="en-US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0.20261</cdr:x>
      <cdr:y>0.1871</cdr:y>
    </cdr:from>
    <cdr:to>
      <cdr:x>0.90994</cdr:x>
      <cdr:y>0.6526</cdr:y>
    </cdr:to>
    <cdr:cxnSp macro="">
      <cdr:nvCxnSpPr>
        <cdr:cNvPr id="4" name="Straight Connector 3"/>
        <cdr:cNvCxnSpPr/>
      </cdr:nvCxnSpPr>
      <cdr:spPr>
        <a:xfrm xmlns:a="http://schemas.openxmlformats.org/drawingml/2006/main" flipV="1">
          <a:off x="1782903" y="955040"/>
          <a:ext cx="6224274" cy="2376157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0.873</cdr:x>
      <cdr:y>0.20745</cdr:y>
    </cdr:from>
    <cdr:to>
      <cdr:x>0.90982</cdr:x>
      <cdr:y>0.35978</cdr:y>
    </cdr:to>
    <cdr:cxnSp macro="">
      <cdr:nvCxnSpPr>
        <cdr:cNvPr id="5" name="Straight Arrow Connector 4"/>
        <cdr:cNvCxnSpPr/>
      </cdr:nvCxnSpPr>
      <cdr:spPr>
        <a:xfrm xmlns:a="http://schemas.openxmlformats.org/drawingml/2006/main" flipV="1">
          <a:off x="7682057" y="1058916"/>
          <a:ext cx="324024" cy="77759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0.80637</cdr:x>
      <cdr:y>0.35978</cdr:y>
    </cdr:from>
    <cdr:to>
      <cdr:x>0.9137</cdr:x>
      <cdr:y>0.43214</cdr:y>
    </cdr:to>
    <cdr:sp macro="" textlink="">
      <cdr:nvSpPr>
        <cdr:cNvPr id="6" name="TextBox 6"/>
        <cdr:cNvSpPr txBox="1"/>
      </cdr:nvSpPr>
      <cdr:spPr>
        <a:xfrm xmlns:a="http://schemas.openxmlformats.org/drawingml/2006/main">
          <a:off x="7095773" y="1836506"/>
          <a:ext cx="94448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$10,289</a:t>
          </a:r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19" cy="466434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1"/>
            <a:ext cx="2982119" cy="466434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404E804A-72DB-4DB6-ADF4-2AE844FD5CE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371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3168" tIns="46584" rIns="93168" bIns="465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2982119" cy="466433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9"/>
            <a:ext cx="2982119" cy="466433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6F392C0B-6C9E-4A12-BA77-A82D9236B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6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92C0B-6C9E-4A12-BA77-A82D9236B9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32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899870E8-DE96-4F46-A4D2-5BA04B3C5082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55B67BEF-3D45-45A0-BCB7-592628431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7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70E8-DE96-4F46-A4D2-5BA04B3C5082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0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70E8-DE96-4F46-A4D2-5BA04B3C5082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20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70E8-DE96-4F46-A4D2-5BA04B3C5082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05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70E8-DE96-4F46-A4D2-5BA04B3C5082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11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70E8-DE96-4F46-A4D2-5BA04B3C5082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20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70E8-DE96-4F46-A4D2-5BA04B3C5082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34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70E8-DE96-4F46-A4D2-5BA04B3C5082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93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70E8-DE96-4F46-A4D2-5BA04B3C5082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6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70E8-DE96-4F46-A4D2-5BA04B3C5082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76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70E8-DE96-4F46-A4D2-5BA04B3C5082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96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70E8-DE96-4F46-A4D2-5BA04B3C5082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35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70E8-DE96-4F46-A4D2-5BA04B3C5082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8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70E8-DE96-4F46-A4D2-5BA04B3C5082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1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70E8-DE96-4F46-A4D2-5BA04B3C5082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88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70E8-DE96-4F46-A4D2-5BA04B3C5082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70E8-DE96-4F46-A4D2-5BA04B3C5082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01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99870E8-DE96-4F46-A4D2-5BA04B3C5082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5B67BEF-3D45-45A0-BCB7-592628431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9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The State of Funding for Florida Schools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847850" y="3525838"/>
            <a:ext cx="10344150" cy="860425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Pressures Facing Polk County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C00000"/>
                </a:solidFill>
              </a:rPr>
              <a:t>Jason W. Pitts, Senior Director of </a:t>
            </a:r>
            <a:r>
              <a:rPr lang="en-US" sz="2400" dirty="0" smtClean="0">
                <a:solidFill>
                  <a:srgbClr val="C00000"/>
                </a:solidFill>
              </a:rPr>
              <a:t>Finance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1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tx1">
                <a:lumMod val="40000"/>
                <a:lumOff val="60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477199"/>
              </p:ext>
            </p:extLst>
          </p:nvPr>
        </p:nvGraphicFramePr>
        <p:xfrm>
          <a:off x="771063" y="812799"/>
          <a:ext cx="8799657" cy="5104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2235200" y="3535680"/>
            <a:ext cx="335280" cy="436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80493" y="316634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$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6,960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1120" y="6136640"/>
            <a:ext cx="39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United States Department of Labor</a:t>
            </a:r>
          </a:p>
          <a:p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Consumer Price Index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63962" y="289579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1" name="TextBox 10"/>
          <p:cNvSpPr txBox="1"/>
          <p:nvPr/>
        </p:nvSpPr>
        <p:spPr>
          <a:xfrm rot="20323385">
            <a:off x="3816994" y="2469143"/>
            <a:ext cx="2707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Average Inflation Rate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1406715">
            <a:off x="6267341" y="3625497"/>
            <a:ext cx="172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State Funding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13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Property Value Loss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C07361-6A74-4336-9AD8-1903FE43CC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617665"/>
              </p:ext>
            </p:extLst>
          </p:nvPr>
        </p:nvGraphicFramePr>
        <p:xfrm>
          <a:off x="1155700" y="2603500"/>
          <a:ext cx="8824913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69369" y="289579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10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536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Polk’s Biggest, Imminent Challenge – Capital Funding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½ cent sales tax expires December 2018 – A loss $40 million per year in capital funds if not renewed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Impact Fees – currently at 50% - growth not paying for itself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Local Capital Improvement funding limited to 1.5 mills by legislature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Lack of dedicated state capital funding (PECO)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Current Capital Shortfall - $400 million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Projected 5-year shortfall - $900 million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Concurrency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73873" y="289579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11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85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Polk County School Board Budget</a:t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FY2017-2018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General Fund - $835 million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Special Revenue (Title funds, food service, other grants) - $180 million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Debt Service - $66 million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Capital - $192 million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Internal Services (Self-Insured Funds) - $124 million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Agency Accounts (Internal) - $24 million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Grand Total = $1.5 billion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73873" y="289579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11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344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tx1">
                <a:lumMod val="40000"/>
                <a:lumOff val="60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2222693"/>
              </p:ext>
            </p:extLst>
          </p:nvPr>
        </p:nvGraphicFramePr>
        <p:xfrm>
          <a:off x="1855077" y="792779"/>
          <a:ext cx="8401518" cy="5144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73873" y="289579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13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4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General Fund Financial Health – Fund Balance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Board Policy – 5% (unassigned/assigned)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State minimum – 3%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State emergency intervention – 2%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Standard government agency benchmark – 60 days or 15%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80" y="4531017"/>
            <a:ext cx="11320533" cy="16664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73873" y="289579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14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09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tx1">
                <a:lumMod val="40000"/>
                <a:lumOff val="60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239445"/>
              </p:ext>
            </p:extLst>
          </p:nvPr>
        </p:nvGraphicFramePr>
        <p:xfrm>
          <a:off x="3765706" y="218313"/>
          <a:ext cx="3558503" cy="645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Worksheet" r:id="rId3" imgW="8396095" imgH="15235365" progId="Excel.Sheet.12">
                  <p:embed/>
                </p:oleObj>
              </mc:Choice>
              <mc:Fallback>
                <p:oleObj name="Worksheet" r:id="rId3" imgW="8396095" imgH="152353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65706" y="218313"/>
                        <a:ext cx="3558503" cy="645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473873" y="289579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15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51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FY 2018-2019 Budget Outlook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092966"/>
              </p:ext>
            </p:extLst>
          </p:nvPr>
        </p:nvGraphicFramePr>
        <p:xfrm>
          <a:off x="1846818" y="2312530"/>
          <a:ext cx="7655648" cy="3172702"/>
        </p:xfrm>
        <a:graphic>
          <a:graphicData uri="http://schemas.openxmlformats.org/drawingml/2006/table">
            <a:tbl>
              <a:tblPr/>
              <a:tblGrid>
                <a:gridCol w="5117864">
                  <a:extLst>
                    <a:ext uri="{9D8B030D-6E8A-4147-A177-3AD203B41FA5}">
                      <a16:colId xmlns:a16="http://schemas.microsoft.com/office/drawing/2014/main" val="841118888"/>
                    </a:ext>
                  </a:extLst>
                </a:gridCol>
                <a:gridCol w="1184299">
                  <a:extLst>
                    <a:ext uri="{9D8B030D-6E8A-4147-A177-3AD203B41FA5}">
                      <a16:colId xmlns:a16="http://schemas.microsoft.com/office/drawing/2014/main" val="3821564145"/>
                    </a:ext>
                  </a:extLst>
                </a:gridCol>
                <a:gridCol w="169186">
                  <a:extLst>
                    <a:ext uri="{9D8B030D-6E8A-4147-A177-3AD203B41FA5}">
                      <a16:colId xmlns:a16="http://schemas.microsoft.com/office/drawing/2014/main" val="2614950175"/>
                    </a:ext>
                  </a:extLst>
                </a:gridCol>
                <a:gridCol w="1184299">
                  <a:extLst>
                    <a:ext uri="{9D8B030D-6E8A-4147-A177-3AD203B41FA5}">
                      <a16:colId xmlns:a16="http://schemas.microsoft.com/office/drawing/2014/main" val="1805870752"/>
                    </a:ext>
                  </a:extLst>
                </a:gridCol>
              </a:tblGrid>
              <a:tr h="244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2018-19 New Items (Not including growth):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670390"/>
                  </a:ext>
                </a:extLst>
              </a:tr>
              <a:tr h="244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Cost Increase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1,000,000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580810"/>
                  </a:ext>
                </a:extLst>
              </a:tr>
              <a:tr h="244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FRS rate increase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1,500,000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362835"/>
                  </a:ext>
                </a:extLst>
              </a:tr>
              <a:tr h="244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Recurring Cost of 2017/18 raises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8,159,000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862858"/>
                  </a:ext>
                </a:extLst>
              </a:tr>
              <a:tr h="244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Title 1 shift to General Fund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164475"/>
                  </a:ext>
                </a:extLst>
              </a:tr>
              <a:tr h="244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Coach Positions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600,000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027514"/>
                  </a:ext>
                </a:extLst>
              </a:tr>
              <a:tr h="244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Professional Development at Turnaround schools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3,500,000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574343"/>
                  </a:ext>
                </a:extLst>
              </a:tr>
              <a:tr h="244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Continuing Turnaround school incentives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1,700,000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858551"/>
                  </a:ext>
                </a:extLst>
              </a:tr>
              <a:tr h="24405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867346"/>
                  </a:ext>
                </a:extLst>
              </a:tr>
              <a:tr h="244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Employee Additional Benefit Package Expense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15,000,000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4130187"/>
                  </a:ext>
                </a:extLst>
              </a:tr>
              <a:tr h="24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NEW EXPENSES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31,459,000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183744"/>
                  </a:ext>
                </a:extLst>
              </a:tr>
              <a:tr h="24405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192005"/>
                  </a:ext>
                </a:extLst>
              </a:tr>
              <a:tr h="244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INCREASE (Discretionary Revenue - Discretionary Expense)**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(13,625,823)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32733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511742"/>
              </p:ext>
            </p:extLst>
          </p:nvPr>
        </p:nvGraphicFramePr>
        <p:xfrm>
          <a:off x="2013483" y="5485232"/>
          <a:ext cx="7403399" cy="878366"/>
        </p:xfrm>
        <a:graphic>
          <a:graphicData uri="http://schemas.openxmlformats.org/drawingml/2006/table">
            <a:tbl>
              <a:tblPr/>
              <a:tblGrid>
                <a:gridCol w="4949234">
                  <a:extLst>
                    <a:ext uri="{9D8B030D-6E8A-4147-A177-3AD203B41FA5}">
                      <a16:colId xmlns:a16="http://schemas.microsoft.com/office/drawing/2014/main" val="3023293188"/>
                    </a:ext>
                  </a:extLst>
                </a:gridCol>
                <a:gridCol w="1145277">
                  <a:extLst>
                    <a:ext uri="{9D8B030D-6E8A-4147-A177-3AD203B41FA5}">
                      <a16:colId xmlns:a16="http://schemas.microsoft.com/office/drawing/2014/main" val="4013514245"/>
                    </a:ext>
                  </a:extLst>
                </a:gridCol>
                <a:gridCol w="163611">
                  <a:extLst>
                    <a:ext uri="{9D8B030D-6E8A-4147-A177-3AD203B41FA5}">
                      <a16:colId xmlns:a16="http://schemas.microsoft.com/office/drawing/2014/main" val="3699468981"/>
                    </a:ext>
                  </a:extLst>
                </a:gridCol>
                <a:gridCol w="1145277">
                  <a:extLst>
                    <a:ext uri="{9D8B030D-6E8A-4147-A177-3AD203B41FA5}">
                      <a16:colId xmlns:a16="http://schemas.microsoft.com/office/drawing/2014/main" val="1605401114"/>
                    </a:ext>
                  </a:extLst>
                </a:gridCol>
              </a:tblGrid>
              <a:tr h="561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Needed to Reach State Mandated 3% Fund Balance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(3,730,576)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8184108"/>
                  </a:ext>
                </a:extLst>
              </a:tr>
              <a:tr h="31708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Needed to Reach Board Policy 5% Fund Balance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11,547,914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9674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473873" y="28057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16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79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Cost to Build a New School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Elementary - $30 million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Middle School - $40-$50 million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High School - $60-$80 million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73873" y="289579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17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20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How Does Polk County Compare to other Districts in the Nation?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318" y="2364765"/>
            <a:ext cx="8825659" cy="34163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28</a:t>
            </a:r>
            <a:r>
              <a:rPr lang="en-US" sz="2400" baseline="30000" dirty="0" smtClean="0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Largest District in the nation (# of Students)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Funded 995</a:t>
            </a:r>
            <a:r>
              <a:rPr lang="en-US" sz="2400" baseline="30000" dirty="0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out of the top 1,000 largest school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districts (13,588 districts in the US)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New York and Illinois - $23,000 per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student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West Virginia - $14,000 per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student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Florida - $7,000 per student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71905" y="356592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55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55651"/>
            <a:ext cx="8825659" cy="706964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How Does Polk Compare to other Districts in Florida?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811368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Polk County is the 7</a:t>
            </a:r>
            <a:r>
              <a:rPr lang="en-US" sz="2600" baseline="30000" dirty="0" smtClean="0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 largest district in the state</a:t>
            </a:r>
          </a:p>
          <a:p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Polk County is funded 64</a:t>
            </a:r>
            <a:r>
              <a:rPr lang="en-US" sz="2600" baseline="30000" dirty="0" smtClean="0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 of 67 districts (bottom four)</a:t>
            </a:r>
          </a:p>
          <a:p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Polk offers second highest beginning teacher salary in state (as of 2016/2017)</a:t>
            </a:r>
          </a:p>
          <a:p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Polk’s average teacher salary is 25</a:t>
            </a:r>
            <a:r>
              <a:rPr lang="en-US" sz="2600" baseline="30000" dirty="0" smtClean="0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 in the state</a:t>
            </a:r>
          </a:p>
          <a:p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Polk’s spending on administrative costs is the 4</a:t>
            </a:r>
            <a:r>
              <a:rPr lang="en-US" sz="2600" baseline="30000" dirty="0" smtClean="0">
                <a:solidFill>
                  <a:schemeClr val="accent5">
                    <a:lumMod val="50000"/>
                  </a:schemeClr>
                </a:solidFill>
              </a:rPr>
              <a:t>rd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 lowest in the state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71905" y="356592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3375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Additional Funding Challenges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5671" y="2761155"/>
            <a:ext cx="8825659" cy="34163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Polk County has high poverty and ESE designated students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Polk County is unique as an urban and rural county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Extremely high transportation costs due to size and layout of county (state funding only covers 60% of costs)</a:t>
            </a: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Polk County is larger than the state of Rhode Island</a:t>
            </a: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511 buses transport over 49,000 students</a:t>
            </a: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41,670 miles travelled each day  (24,901 miles)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71905" y="356592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85677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858" y="924119"/>
            <a:ext cx="8761413" cy="706964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Transportation Funding vs. Expense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630202"/>
              </p:ext>
            </p:extLst>
          </p:nvPr>
        </p:nvGraphicFramePr>
        <p:xfrm>
          <a:off x="531523" y="1864835"/>
          <a:ext cx="9914257" cy="4459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58392" y="361096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0922" y="286481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Expense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09738" y="4940612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Funding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06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Florida’s Financing Model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Reported in the press as “Dollars per Student”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Called the FEFP – Florida Education Financing Program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To receive state assistance districts must use Required Local Effort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When designed, it attempted to equalize funding across districts</a:t>
            </a:r>
          </a:p>
          <a:p>
            <a:pPr marL="0" indent="0">
              <a:buNone/>
            </a:pP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Funding is primarily property tax and sales tax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558392" y="361096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5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5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1" y="334851"/>
            <a:ext cx="11145068" cy="5988676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17" y="180335"/>
            <a:ext cx="11465092" cy="6677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34967" y="130433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421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tx1">
                <a:lumMod val="40000"/>
                <a:lumOff val="60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94428" y="32506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7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49" y="891385"/>
            <a:ext cx="8743950" cy="47148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7649" y="891385"/>
            <a:ext cx="8703738" cy="47148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9220575" y="3833273"/>
            <a:ext cx="252248" cy="17026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472823" y="4361445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10-year loss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$237,220,873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3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tx1">
                <a:lumMod val="40000"/>
                <a:lumOff val="60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8522160"/>
              </p:ext>
            </p:extLst>
          </p:nvPr>
        </p:nvGraphicFramePr>
        <p:xfrm>
          <a:off x="355850" y="1265746"/>
          <a:ext cx="10432268" cy="4738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1238719" y="1941411"/>
            <a:ext cx="9297151" cy="18018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031515" y="1635109"/>
            <a:ext cx="459452" cy="261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9001" y="1391870"/>
            <a:ext cx="1269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State Average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594428" y="32506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349419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1">
      <a:dk1>
        <a:srgbClr val="EFDA8E"/>
      </a:dk1>
      <a:lt1>
        <a:sysClr val="window" lastClr="FFFFFF"/>
      </a:lt1>
      <a:dk2>
        <a:srgbClr val="EFDA8E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12687</TotalTime>
  <Words>679</Words>
  <Application>Microsoft Office PowerPoint</Application>
  <PresentationFormat>Widescreen</PresentationFormat>
  <Paragraphs>155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Wingdings</vt:lpstr>
      <vt:lpstr>Wingdings 3</vt:lpstr>
      <vt:lpstr>Ion Boardroom</vt:lpstr>
      <vt:lpstr>Worksheet</vt:lpstr>
      <vt:lpstr>The State of Funding for Florida Schools</vt:lpstr>
      <vt:lpstr>How Does Polk County Compare to other Districts in the Nation?</vt:lpstr>
      <vt:lpstr>How Does Polk Compare to other Districts in Florida?</vt:lpstr>
      <vt:lpstr>Additional Funding Challenges</vt:lpstr>
      <vt:lpstr>Transportation Funding vs. Expense</vt:lpstr>
      <vt:lpstr>Florida’s Financing Model</vt:lpstr>
      <vt:lpstr>PowerPoint Presentation</vt:lpstr>
      <vt:lpstr>PowerPoint Presentation</vt:lpstr>
      <vt:lpstr>PowerPoint Presentation</vt:lpstr>
      <vt:lpstr>PowerPoint Presentation</vt:lpstr>
      <vt:lpstr>Property Value Loss</vt:lpstr>
      <vt:lpstr>Polk’s Biggest, Imminent Challenge – Capital Funding</vt:lpstr>
      <vt:lpstr>Polk County School Board Budget FY2017-2018</vt:lpstr>
      <vt:lpstr>PowerPoint Presentation</vt:lpstr>
      <vt:lpstr>General Fund Financial Health – Fund Balance</vt:lpstr>
      <vt:lpstr>PowerPoint Presentation</vt:lpstr>
      <vt:lpstr>FY 2018-2019 Budget Outlook</vt:lpstr>
      <vt:lpstr>Cost to Build a New School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of Financing Florida Schools</dc:title>
  <dc:creator>Pitts, Jason W.</dc:creator>
  <cp:lastModifiedBy>Pitts, Jason W.</cp:lastModifiedBy>
  <cp:revision>41</cp:revision>
  <cp:lastPrinted>2018-05-31T22:58:19Z</cp:lastPrinted>
  <dcterms:created xsi:type="dcterms:W3CDTF">2017-02-13T19:20:22Z</dcterms:created>
  <dcterms:modified xsi:type="dcterms:W3CDTF">2018-06-01T18:22:50Z</dcterms:modified>
</cp:coreProperties>
</file>